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A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85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2454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5559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016717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71240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193286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6645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102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03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33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516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657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48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872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90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192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005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586B75A-687E-405C-8A0B-8D00578BA2C3}" type="datetimeFigureOut">
              <a:rPr lang="en-US" smtClean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6369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4609862E-48F9-45AC-8D44-67A0268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9">
            <a:extLst>
              <a:ext uri="{FF2B5EF4-FFF2-40B4-BE49-F238E27FC236}">
                <a16:creationId xmlns:a16="http://schemas.microsoft.com/office/drawing/2014/main" id="{C97986E7-0E3C-4F64-886E-935DDCB83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73033" y="1420238"/>
            <a:ext cx="4415786" cy="4751961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03D17F-F79E-40E5-9563-A1CFFCC06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A5D5775-627F-4588-82B3-905EDF231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D7F2A20-5DE4-4BC0-91EA-5FFE33A4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536BA0-56C7-429C-B41E-B5724F0CD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F15726F-71BE-4007-B9B6-0A1AA0D52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03C6A77B-632D-4D95-8A7A-F563EC04DDE4}"/>
              </a:ext>
            </a:extLst>
          </p:cNvPr>
          <p:cNvSpPr/>
          <p:nvPr/>
        </p:nvSpPr>
        <p:spPr>
          <a:xfrm>
            <a:off x="-555059" y="2961256"/>
            <a:ext cx="53172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25A8C8"/>
                </a:solidFill>
                <a:effectLst/>
              </a:rPr>
              <a:t>Flask </a:t>
            </a:r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25A8C8"/>
                </a:solidFill>
                <a:effectLst/>
              </a:rPr>
              <a:t>API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25A8C8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17499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CCB2E-D370-4F37-A047-FF16A2D98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04FA2-61DE-4DF5-B984-6EFFDB3EA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313" y="2558989"/>
            <a:ext cx="8534400" cy="210614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def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myFunction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():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return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 </a:t>
            </a:r>
            <a:r>
              <a:rPr lang="en-US" dirty="0">
                <a:solidFill>
                  <a:srgbClr val="FFFF00"/>
                </a:solidFill>
              </a:rPr>
              <a:t>“Hello World ! from Flask”</a:t>
            </a:r>
          </a:p>
        </p:txBody>
      </p:sp>
    </p:spTree>
    <p:extLst>
      <p:ext uri="{BB962C8B-B14F-4D97-AF65-F5344CB8AC3E}">
        <p14:creationId xmlns:p14="http://schemas.microsoft.com/office/powerpoint/2010/main" val="1436731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6A911-B70F-4255-9C92-E2EBE74B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Run APP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B7A40-C32E-4528-97DE-C9D34F5C3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990817"/>
            <a:ext cx="8534400" cy="3615267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If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__name__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==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FFFF00"/>
                </a:solidFill>
              </a:rPr>
              <a:t>“__main__”: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app</a:t>
            </a:r>
            <a:r>
              <a:rPr lang="en-US" dirty="0" err="1">
                <a:solidFill>
                  <a:schemeClr val="tx1"/>
                </a:solidFill>
              </a:rPr>
              <a:t>.run</a:t>
            </a:r>
            <a:r>
              <a:rPr lang="en-US" dirty="0">
                <a:solidFill>
                  <a:schemeClr val="tx1"/>
                </a:solidFill>
              </a:rPr>
              <a:t>()</a:t>
            </a:r>
          </a:p>
          <a:p>
            <a:pPr marL="457200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Python interpreter sets a few special variables like __name__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Which executes all the code present in this block.</a:t>
            </a:r>
          </a:p>
        </p:txBody>
      </p:sp>
    </p:spTree>
    <p:extLst>
      <p:ext uri="{BB962C8B-B14F-4D97-AF65-F5344CB8AC3E}">
        <p14:creationId xmlns:p14="http://schemas.microsoft.com/office/powerpoint/2010/main" val="469880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12F95-2372-4907-82F8-124CD8492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REST/</a:t>
            </a:r>
            <a:r>
              <a:rPr lang="en-US" b="1" dirty="0" err="1"/>
              <a:t>REstful</a:t>
            </a:r>
            <a:r>
              <a:rPr lang="en-US" b="1" dirty="0"/>
              <a:t>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818BB-4A8C-4D0F-A549-6B4CF932C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030056"/>
            <a:ext cx="8534400" cy="4118992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Representational State Transform.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Architectural principle that advocates use of HTTP.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Resources being manipulated using CRUD(Create, Retrieve, Update, Delete) becomes POST, GET, PUT, DELETE.</a:t>
            </a:r>
          </a:p>
          <a:p>
            <a:endParaRPr lang="en-US"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B392B6-FF72-482E-B9C9-591826C66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830" y="3891748"/>
            <a:ext cx="66675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61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9DE4-EF36-4A85-8983-F4F016948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AD46E-7222-483C-B9FE-B19DA9F8E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502545"/>
            <a:ext cx="4047586" cy="3615267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JavaScript Object Notation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Lightweight format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Used for data interchanging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Example: {“</a:t>
            </a:r>
            <a:r>
              <a:rPr lang="en-US"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Name”:Value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24698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0427F-111B-45B0-9FDA-EF238E75B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JSON vs </a:t>
            </a:r>
            <a:r>
              <a:rPr lang="en-US" b="1" dirty="0" err="1"/>
              <a:t>Dict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BE611-D68E-4E23-A6F6-B2D863399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905522"/>
            <a:ext cx="8534400" cy="57793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JSON is a pure string written in a convention format, which does not have any characteristics of data structure.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The </a:t>
            </a:r>
            <a:r>
              <a:rPr lang="en-US"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dict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 itself is a complete data structure that implements all of its own algorithms.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Python's dictionary key can be any hash object, and JSON can only be a string.</a:t>
            </a:r>
          </a:p>
        </p:txBody>
      </p:sp>
    </p:spTree>
    <p:extLst>
      <p:ext uri="{BB962C8B-B14F-4D97-AF65-F5344CB8AC3E}">
        <p14:creationId xmlns:p14="http://schemas.microsoft.com/office/powerpoint/2010/main" val="3021487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E6579-F465-4795-BBC3-C0ABE5EB9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1F2D4-C06C-4A99-992E-6C9A93EE2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953170"/>
            <a:ext cx="8534400" cy="3615267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GET is used to request data from a specified resource.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In GET method the data is sent as URL parameters that are usually strings of name and value pairs separated by ampersands (&amp;). In general, a URL with GET data will look like this: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20000"/>
                  <a:lumOff val="8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http://www.example.com/action.php?</a:t>
            </a:r>
            <a:r>
              <a:rPr lang="en-US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name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=</a:t>
            </a:r>
            <a:r>
              <a:rPr lang="en-US" i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john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&amp;</a:t>
            </a:r>
            <a:r>
              <a:rPr lang="en-US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age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=</a:t>
            </a:r>
            <a:r>
              <a:rPr lang="en-US" i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24</a:t>
            </a:r>
            <a:endParaRPr lang="en-US"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92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9CF9C-42CA-4B8F-BFCC-37DC6A6FF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174C8-8AA0-4474-A3FC-EBC24E6A0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333870"/>
            <a:ext cx="8534400" cy="3615267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In POST method the data is sent to the server as a package in a separate communication with the processing script.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Data sent through POST method will not visible in the URL.</a:t>
            </a:r>
          </a:p>
        </p:txBody>
      </p:sp>
    </p:spTree>
    <p:extLst>
      <p:ext uri="{BB962C8B-B14F-4D97-AF65-F5344CB8AC3E}">
        <p14:creationId xmlns:p14="http://schemas.microsoft.com/office/powerpoint/2010/main" val="921679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64893-1BB4-48D8-B9D2-ACA1E9A27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EAF57-C279-498F-BEFF-BAA8C9DC0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621366"/>
            <a:ext cx="8534400" cy="3615267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The PUT method completely replaces whatever currently exists at the target URL with something else. 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With this method, you can create a new resource or overwrite an existing one</a:t>
            </a:r>
          </a:p>
        </p:txBody>
      </p:sp>
    </p:spTree>
    <p:extLst>
      <p:ext uri="{BB962C8B-B14F-4D97-AF65-F5344CB8AC3E}">
        <p14:creationId xmlns:p14="http://schemas.microsoft.com/office/powerpoint/2010/main" val="4004076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1D292-D0BD-4133-80F1-E8C35E231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DELETE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8F539-45FD-4278-9446-C3E4F2537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118586"/>
            <a:ext cx="8534400" cy="3366775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 It is used to delete a resource identified by a URI.</a:t>
            </a:r>
          </a:p>
        </p:txBody>
      </p:sp>
    </p:spTree>
    <p:extLst>
      <p:ext uri="{BB962C8B-B14F-4D97-AF65-F5344CB8AC3E}">
        <p14:creationId xmlns:p14="http://schemas.microsoft.com/office/powerpoint/2010/main" val="1390457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569B0-1F08-48E7-B61F-16AA9AFA1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732408"/>
            <a:ext cx="8534400" cy="1507067"/>
          </a:xfrm>
        </p:spPr>
        <p:txBody>
          <a:bodyPr/>
          <a:lstStyle/>
          <a:p>
            <a:r>
              <a:rPr lang="en-US" b="1" dirty="0" err="1"/>
              <a:t>BluePrints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F8E6E-77F9-4222-A841-FAB5070C1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218543"/>
            <a:ext cx="8534400" cy="3615267"/>
          </a:xfrm>
        </p:spPr>
        <p:txBody>
          <a:bodyPr/>
          <a:lstStyle/>
          <a:p>
            <a:pPr fontAlgn="base"/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A blueprint is a template for generating a "section" of a web application. You can think of it as a mold</a:t>
            </a: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Take the blueprint and apply it to the application in several places. Each time you apply it the blueprint will create a new version of its structure in the plaster of the application.</a:t>
            </a:r>
            <a:b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endParaRPr lang="en-US"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7583E5-857E-4DCB-9CB9-1236636F9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123" y="3835186"/>
            <a:ext cx="7625918" cy="280113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00123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BBF107-026D-4AF9-B528-0F8EE70DB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API (Application programing interface)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8C555-417F-441E-9E97-D5623CA4D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Used as an interface by software components to communicate with each other.</a:t>
            </a:r>
          </a:p>
          <a:p>
            <a:endParaRPr lang="en-US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899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9CEA6-B0B9-48EA-8D44-12E3A0B8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4550" y="2569756"/>
            <a:ext cx="8534400" cy="1507067"/>
          </a:xfrm>
        </p:spPr>
        <p:txBody>
          <a:bodyPr/>
          <a:lstStyle/>
          <a:p>
            <a:r>
              <a:rPr lang="en-US" b="1" dirty="0"/>
              <a:t>POSTMAN - WORKING</a:t>
            </a:r>
          </a:p>
        </p:txBody>
      </p:sp>
    </p:spTree>
    <p:extLst>
      <p:ext uri="{BB962C8B-B14F-4D97-AF65-F5344CB8AC3E}">
        <p14:creationId xmlns:p14="http://schemas.microsoft.com/office/powerpoint/2010/main" val="520133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API">
            <a:hlinkClick r:id="" action="ppaction://media"/>
            <a:extLst>
              <a:ext uri="{FF2B5EF4-FFF2-40B4-BE49-F238E27FC236}">
                <a16:creationId xmlns:a16="http://schemas.microsoft.com/office/drawing/2014/main" id="{687DC35C-AB69-4F25-9BBC-0972164E2F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513" y="644717"/>
            <a:ext cx="11161461" cy="5554117"/>
          </a:xfrm>
        </p:spPr>
      </p:pic>
    </p:spTree>
    <p:extLst>
      <p:ext uri="{BB962C8B-B14F-4D97-AF65-F5344CB8AC3E}">
        <p14:creationId xmlns:p14="http://schemas.microsoft.com/office/powerpoint/2010/main" val="3129263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80742D-2D98-45A4-8226-27E51EAAF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en-US" b="1" dirty="0"/>
              <a:t>Frameworks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E61C8-3FD6-47AF-90B8-49B6903FB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Django</a:t>
            </a:r>
          </a:p>
          <a:p>
            <a:r>
              <a:rPr lang="en-US">
                <a:solidFill>
                  <a:schemeClr val="tx1"/>
                </a:solidFill>
              </a:rPr>
              <a:t>Flask</a:t>
            </a:r>
          </a:p>
          <a:p>
            <a:r>
              <a:rPr lang="en-US">
                <a:solidFill>
                  <a:schemeClr val="tx1"/>
                </a:solidFill>
              </a:rPr>
              <a:t>CherryPy</a:t>
            </a:r>
          </a:p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192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192BA-23FB-4E71-8A8C-BAB871E40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3012" y="439114"/>
            <a:ext cx="4255995" cy="1507067"/>
          </a:xfrm>
        </p:spPr>
        <p:txBody>
          <a:bodyPr/>
          <a:lstStyle/>
          <a:p>
            <a:r>
              <a:rPr lang="en-US" b="1" dirty="0"/>
              <a:t>Why Flask?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5886F-EE1A-40F7-9322-463AE4E04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03683"/>
            <a:ext cx="4704534" cy="544628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Micro Framework written in Python for the web </a:t>
            </a:r>
          </a:p>
          <a:p>
            <a:r>
              <a:rPr lang="en-US" dirty="0">
                <a:solidFill>
                  <a:schemeClr val="tx1"/>
                </a:solidFill>
              </a:rPr>
              <a:t>Micro meaning simple core but highly extensible </a:t>
            </a:r>
          </a:p>
          <a:p>
            <a:r>
              <a:rPr lang="en-US" dirty="0">
                <a:solidFill>
                  <a:schemeClr val="tx1"/>
                </a:solidFill>
              </a:rPr>
              <a:t>Used to create websites and API’s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033308-091C-485D-92D4-D50DC458928F}"/>
              </a:ext>
            </a:extLst>
          </p:cNvPr>
          <p:cNvSpPr txBox="1">
            <a:spLocks/>
          </p:cNvSpPr>
          <p:nvPr/>
        </p:nvSpPr>
        <p:spPr>
          <a:xfrm>
            <a:off x="684212" y="439115"/>
            <a:ext cx="4255995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/>
              <a:t>Flask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080EC2B-B562-4BBD-80EA-DC66C95C89C0}"/>
              </a:ext>
            </a:extLst>
          </p:cNvPr>
          <p:cNvSpPr txBox="1">
            <a:spLocks/>
          </p:cNvSpPr>
          <p:nvPr/>
        </p:nvSpPr>
        <p:spPr>
          <a:xfrm>
            <a:off x="6323012" y="1946181"/>
            <a:ext cx="4704534" cy="41037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 Easy to learn </a:t>
            </a:r>
          </a:p>
          <a:p>
            <a:r>
              <a:rPr lang="en-US" dirty="0">
                <a:solidFill>
                  <a:schemeClr val="tx1"/>
                </a:solidFill>
              </a:rPr>
              <a:t>Pythonic </a:t>
            </a:r>
          </a:p>
          <a:p>
            <a:r>
              <a:rPr lang="en-US" dirty="0">
                <a:solidFill>
                  <a:schemeClr val="tx1"/>
                </a:solidFill>
              </a:rPr>
              <a:t>Import only what you need </a:t>
            </a:r>
          </a:p>
          <a:p>
            <a:r>
              <a:rPr lang="en-US" dirty="0">
                <a:solidFill>
                  <a:schemeClr val="tx1"/>
                </a:solidFill>
              </a:rPr>
              <a:t>Flask won’t make any decisions for you, such as what database to use </a:t>
            </a:r>
          </a:p>
          <a:p>
            <a:r>
              <a:rPr lang="en-US" dirty="0">
                <a:solidFill>
                  <a:schemeClr val="tx1"/>
                </a:solidFill>
              </a:rPr>
              <a:t>Small but can easily handle large apps </a:t>
            </a:r>
          </a:p>
          <a:p>
            <a:r>
              <a:rPr lang="en-US" dirty="0">
                <a:solidFill>
                  <a:schemeClr val="tx1"/>
                </a:solidFill>
              </a:rPr>
              <a:t>Testable</a:t>
            </a:r>
          </a:p>
        </p:txBody>
      </p:sp>
    </p:spTree>
    <p:extLst>
      <p:ext uri="{BB962C8B-B14F-4D97-AF65-F5344CB8AC3E}">
        <p14:creationId xmlns:p14="http://schemas.microsoft.com/office/powerpoint/2010/main" val="2698348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25">
            <a:extLst>
              <a:ext uri="{FF2B5EF4-FFF2-40B4-BE49-F238E27FC236}">
                <a16:creationId xmlns:a16="http://schemas.microsoft.com/office/drawing/2014/main" id="{D6F819BF-BEC4-454B-82CF-C7F192640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0764089-5894-4608-BA5A-F92F84F8D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7618" y="2142605"/>
            <a:ext cx="3382941" cy="1142462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Toy EXAMPLE</a:t>
            </a:r>
          </a:p>
        </p:txBody>
      </p:sp>
      <p:sp useBgFill="1">
        <p:nvSpPr>
          <p:cNvPr id="28" name="Snip Diagonal Corner Rectangle 21">
            <a:extLst>
              <a:ext uri="{FF2B5EF4-FFF2-40B4-BE49-F238E27FC236}">
                <a16:creationId xmlns:a16="http://schemas.microsoft.com/office/drawing/2014/main" id="{79D5C3D0-88DD-405B-A549-4B5C3712E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212" y="641648"/>
            <a:ext cx="6575496" cy="5286838"/>
          </a:xfrm>
          <a:prstGeom prst="snip2DiagRect">
            <a:avLst>
              <a:gd name="adj1" fmla="val 8741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4CB38B-D59B-4191-8F12-201E54031D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18" r="33109"/>
          <a:stretch/>
        </p:blipFill>
        <p:spPr>
          <a:xfrm>
            <a:off x="976544" y="926953"/>
            <a:ext cx="5965794" cy="4734198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B29E1950-A366-48B7-8DAB-726C0DE58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24123CD-2156-4134-A3FB-C82036B5F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82DAEA8-4DC7-4972-8972-06976C61D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2">
              <a:extLst>
                <a:ext uri="{FF2B5EF4-FFF2-40B4-BE49-F238E27FC236}">
                  <a16:creationId xmlns:a16="http://schemas.microsoft.com/office/drawing/2014/main" id="{C33B16A3-1C35-4E6B-88DA-2A2550F94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06381D1-240B-4A28-88D3-6ACC575DC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34">
              <a:extLst>
                <a:ext uri="{FF2B5EF4-FFF2-40B4-BE49-F238E27FC236}">
                  <a16:creationId xmlns:a16="http://schemas.microsoft.com/office/drawing/2014/main" id="{7C8CFC7B-B818-47F0-AE87-6B34B07D1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3243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ED5F4-8ACA-489A-9500-86BFE2317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Imports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CE160-8013-4410-89AC-40C919FDA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804386"/>
            <a:ext cx="8534400" cy="3615267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from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flask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import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Flask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lvl="1"/>
            <a:r>
              <a:rPr lang="en-US" sz="22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flask-Library</a:t>
            </a:r>
          </a:p>
          <a:p>
            <a:pPr lvl="1"/>
            <a:r>
              <a:rPr lang="en-US" sz="22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Flask-Module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529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85D92-2E88-4587-BBDA-F7B25C7E8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Application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F5C9-B0C3-4D70-A21C-14325D763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319291"/>
            <a:ext cx="8534400" cy="203964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app = </a:t>
            </a:r>
            <a:r>
              <a:rPr lang="en-US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Flask</a:t>
            </a:r>
            <a:r>
              <a:rPr lang="en-US" b="1" dirty="0">
                <a:solidFill>
                  <a:srgbClr val="00B0F0"/>
                </a:solidFill>
              </a:rPr>
              <a:t>(__name__)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app: 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Application object is the instance of Flask class which enables us to run the flask application 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__name__: 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Checks to see if this module was called interactively and then calls the specified function to execute the code.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87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E5AC1-D8CD-4FC1-96B7-F356C4AF3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b="1" dirty="0"/>
              <a:t>Decorator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1E1E4-4A89-4CEC-8EE5-D0C6FB05F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@</a:t>
            </a:r>
            <a:r>
              <a:rPr lang="en-US" sz="2400"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app.</a:t>
            </a:r>
            <a:r>
              <a:rPr lang="en-US" sz="2400" dirty="0" err="1">
                <a:solidFill>
                  <a:schemeClr val="tx2"/>
                </a:solidFill>
              </a:rPr>
              <a:t>route</a:t>
            </a:r>
            <a:r>
              <a:rPr lang="en-US" sz="24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(</a:t>
            </a:r>
            <a:r>
              <a:rPr lang="en-US" sz="2400" dirty="0">
                <a:solidFill>
                  <a:srgbClr val="FFFF00"/>
                </a:solidFill>
              </a:rPr>
              <a:t>“/”</a:t>
            </a:r>
            <a:r>
              <a:rPr lang="en-US" sz="24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)</a:t>
            </a:r>
          </a:p>
          <a:p>
            <a:pPr lvl="1"/>
            <a:r>
              <a:rPr lang="en-US" sz="22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@ is the decorator which is a function that takes another function and extends the behavior of latter function without explicitly modifying it.</a:t>
            </a:r>
          </a:p>
          <a:p>
            <a:pPr lvl="1"/>
            <a:r>
              <a:rPr lang="en-US" sz="22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By having </a:t>
            </a:r>
            <a:r>
              <a:rPr lang="en-US" sz="2200"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app.route</a:t>
            </a:r>
            <a:r>
              <a:rPr lang="en-US" sz="22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 as a decorator, the function below the decorator is registered for the route. So that when the route is requested, below function is called.</a:t>
            </a:r>
          </a:p>
        </p:txBody>
      </p:sp>
    </p:spTree>
    <p:extLst>
      <p:ext uri="{BB962C8B-B14F-4D97-AF65-F5344CB8AC3E}">
        <p14:creationId xmlns:p14="http://schemas.microsoft.com/office/powerpoint/2010/main" val="391000067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Custom 13">
      <a:dk1>
        <a:srgbClr val="000000"/>
      </a:dk1>
      <a:lt1>
        <a:srgbClr val="00B0F0"/>
      </a:lt1>
      <a:dk2>
        <a:srgbClr val="000000"/>
      </a:dk2>
      <a:lt2>
        <a:srgbClr val="00B0F0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530</Words>
  <Application>Microsoft Office PowerPoint</Application>
  <PresentationFormat>Widescreen</PresentationFormat>
  <Paragraphs>71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Century Gothic</vt:lpstr>
      <vt:lpstr>Wingdings</vt:lpstr>
      <vt:lpstr>Wingdings 3</vt:lpstr>
      <vt:lpstr>Slice</vt:lpstr>
      <vt:lpstr>PowerPoint Presentation</vt:lpstr>
      <vt:lpstr>API (Application programing interface)</vt:lpstr>
      <vt:lpstr>PowerPoint Presentation</vt:lpstr>
      <vt:lpstr>Frameworks</vt:lpstr>
      <vt:lpstr>Why Flask?</vt:lpstr>
      <vt:lpstr>Toy EXAMPLE</vt:lpstr>
      <vt:lpstr>Imports</vt:lpstr>
      <vt:lpstr>Application object</vt:lpstr>
      <vt:lpstr>Decorator</vt:lpstr>
      <vt:lpstr>Function</vt:lpstr>
      <vt:lpstr>Run APP object</vt:lpstr>
      <vt:lpstr>REST/REstful API</vt:lpstr>
      <vt:lpstr>JSON</vt:lpstr>
      <vt:lpstr>JSON vs Dict</vt:lpstr>
      <vt:lpstr>GET</vt:lpstr>
      <vt:lpstr>POST</vt:lpstr>
      <vt:lpstr>PUT</vt:lpstr>
      <vt:lpstr>DELETE</vt:lpstr>
      <vt:lpstr>BluePrints</vt:lpstr>
      <vt:lpstr>POSTMAN - WORKING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prabhnoor0212@gmail.com</dc:creator>
  <cp:lastModifiedBy>prabhnoor0212@gmail.com</cp:lastModifiedBy>
  <cp:revision>15</cp:revision>
  <dcterms:created xsi:type="dcterms:W3CDTF">2019-09-02T09:59:30Z</dcterms:created>
  <dcterms:modified xsi:type="dcterms:W3CDTF">2019-09-03T08:41:58Z</dcterms:modified>
</cp:coreProperties>
</file>